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12"/>
  </p:notesMasterIdLst>
  <p:sldIdLst>
    <p:sldId id="266" r:id="rId4"/>
    <p:sldId id="256" r:id="rId5"/>
    <p:sldId id="264" r:id="rId6"/>
    <p:sldId id="265" r:id="rId7"/>
    <p:sldId id="260" r:id="rId8"/>
    <p:sldId id="271" r:id="rId9"/>
    <p:sldId id="267" r:id="rId10"/>
    <p:sldId id="259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 autoAdjust="0"/>
    <p:restoredTop sz="94660"/>
  </p:normalViewPr>
  <p:slideViewPr>
    <p:cSldViewPr showGuides="1">
      <p:cViewPr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6F258-0DE9-4A1B-AA2C-02D431818CE6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EF30C6-E18D-400E-AC05-06905F2D0E6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2662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64CD7-C33B-46B9-A8F5-53BBB4E11996}" type="slidenum">
              <a:rPr lang="ru-RU" smtClean="0"/>
              <a:pPr/>
              <a:t>8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05F36-5739-46EB-A516-95FF6F2A6E51}" type="datetimeFigureOut">
              <a:rPr lang="ru-RU" smtClean="0"/>
              <a:pPr/>
              <a:t>09.04.2018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6E28E-4D09-43E7-A5C3-50C0812A63FD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" Target="slide7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customXml" Target="../../customXml/item2.xml"/><Relationship Id="rId6" Type="http://schemas.openxmlformats.org/officeDocument/2006/relationships/image" Target="../media/image1.png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customXml" Target="../../customXml/item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Группа 17"/>
          <p:cNvGrpSpPr/>
          <p:nvPr/>
        </p:nvGrpSpPr>
        <p:grpSpPr>
          <a:xfrm>
            <a:off x="214282" y="785794"/>
            <a:ext cx="8715435" cy="604974"/>
            <a:chOff x="214282" y="142852"/>
            <a:chExt cx="8715435" cy="604974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14282" y="142852"/>
              <a:ext cx="1857387" cy="604974"/>
              <a:chOff x="412460" y="5"/>
              <a:chExt cx="2124057" cy="604974"/>
            </a:xfrm>
            <a:scene3d>
              <a:camera prst="orthographicFront"/>
              <a:lightRig rig="flat" dir="t"/>
            </a:scene3d>
          </p:grpSpPr>
          <p:sp>
            <p:nvSpPr>
              <p:cNvPr id="4" name="Параллелограмм 3"/>
              <p:cNvSpPr/>
              <p:nvPr/>
            </p:nvSpPr>
            <p:spPr>
              <a:xfrm>
                <a:off x="412460" y="5"/>
                <a:ext cx="2124057" cy="604974"/>
              </a:xfrm>
              <a:prstGeom prst="parallelogram">
                <a:avLst/>
              </a:prstGeom>
              <a:solidFill>
                <a:srgbClr val="CC0000"/>
              </a:solidFill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rgbClr r="0" g="0" b="0"/>
              </a:fillRef>
              <a:effectRef idx="2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5" name="Параллелограмм 4">
                <a:hlinkClick r:id="rId3" action="ppaction://hlinksldjump"/>
              </p:cNvPr>
              <p:cNvSpPr/>
              <p:nvPr/>
            </p:nvSpPr>
            <p:spPr>
              <a:xfrm>
                <a:off x="652483" y="68368"/>
                <a:ext cx="1644011" cy="46824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ru-RU" sz="2000" kern="1200" dirty="0" smtClean="0">
                    <a:latin typeface="Gungsuh" pitchFamily="18" charset="-127"/>
                    <a:ea typeface="Gungsuh" pitchFamily="18" charset="-127"/>
                  </a:rPr>
                  <a:t>О фирме</a:t>
                </a:r>
                <a:endParaRPr lang="ru-RU" sz="2000" kern="1200" dirty="0">
                  <a:latin typeface="Gungsuh" pitchFamily="18" charset="-127"/>
                  <a:ea typeface="Gungsuh" pitchFamily="18" charset="-127"/>
                </a:endParaRPr>
              </a:p>
            </p:txBody>
          </p:sp>
        </p:grpSp>
        <p:grpSp>
          <p:nvGrpSpPr>
            <p:cNvPr id="6" name="Группа 5"/>
            <p:cNvGrpSpPr/>
            <p:nvPr/>
          </p:nvGrpSpPr>
          <p:grpSpPr>
            <a:xfrm>
              <a:off x="1928794" y="142852"/>
              <a:ext cx="1857387" cy="604974"/>
              <a:chOff x="412460" y="5"/>
              <a:chExt cx="2124057" cy="604974"/>
            </a:xfrm>
            <a:scene3d>
              <a:camera prst="orthographicFront"/>
              <a:lightRig rig="flat" dir="t"/>
            </a:scene3d>
          </p:grpSpPr>
          <p:sp>
            <p:nvSpPr>
              <p:cNvPr id="7" name="Параллелограмм 6"/>
              <p:cNvSpPr/>
              <p:nvPr/>
            </p:nvSpPr>
            <p:spPr>
              <a:xfrm>
                <a:off x="412460" y="5"/>
                <a:ext cx="2124057" cy="604974"/>
              </a:xfrm>
              <a:prstGeom prst="parallelogram">
                <a:avLst/>
              </a:prstGeom>
              <a:solidFill>
                <a:srgbClr val="CC0000"/>
              </a:solidFill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rgbClr r="0" g="0" b="0"/>
              </a:fillRef>
              <a:effectRef idx="2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8" name="Параллелограмм 4">
                <a:hlinkClick r:id="rId4" action="ppaction://hlinksldjump"/>
              </p:cNvPr>
              <p:cNvSpPr/>
              <p:nvPr/>
            </p:nvSpPr>
            <p:spPr>
              <a:xfrm>
                <a:off x="412460" y="68368"/>
                <a:ext cx="2042364" cy="46824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ru-RU" sz="2000" dirty="0" smtClean="0">
                    <a:latin typeface="Gungsuh" pitchFamily="18" charset="-127"/>
                    <a:ea typeface="Gungsuh" pitchFamily="18" charset="-127"/>
                  </a:rPr>
                  <a:t>Наша продукция</a:t>
                </a:r>
                <a:endParaRPr lang="ru-RU" sz="2000" kern="1200" dirty="0">
                  <a:latin typeface="Gungsuh" pitchFamily="18" charset="-127"/>
                  <a:ea typeface="Gungsuh" pitchFamily="18" charset="-127"/>
                </a:endParaRPr>
              </a:p>
            </p:txBody>
          </p:sp>
        </p:grpSp>
        <p:grpSp>
          <p:nvGrpSpPr>
            <p:cNvPr id="9" name="Группа 8"/>
            <p:cNvGrpSpPr/>
            <p:nvPr/>
          </p:nvGrpSpPr>
          <p:grpSpPr>
            <a:xfrm>
              <a:off x="3643306" y="142852"/>
              <a:ext cx="1857387" cy="604974"/>
              <a:chOff x="412460" y="5"/>
              <a:chExt cx="2124057" cy="604974"/>
            </a:xfrm>
            <a:scene3d>
              <a:camera prst="orthographicFront"/>
              <a:lightRig rig="flat" dir="t"/>
            </a:scene3d>
          </p:grpSpPr>
          <p:sp>
            <p:nvSpPr>
              <p:cNvPr id="10" name="Параллелограмм 9"/>
              <p:cNvSpPr/>
              <p:nvPr/>
            </p:nvSpPr>
            <p:spPr>
              <a:xfrm>
                <a:off x="412460" y="5"/>
                <a:ext cx="2124057" cy="604974"/>
              </a:xfrm>
              <a:prstGeom prst="parallelogram">
                <a:avLst/>
              </a:prstGeom>
              <a:solidFill>
                <a:srgbClr val="CC0000"/>
              </a:solidFill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rgbClr r="0" g="0" b="0"/>
              </a:fillRef>
              <a:effectRef idx="2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" name="Параллелограмм 4"/>
              <p:cNvSpPr/>
              <p:nvPr/>
            </p:nvSpPr>
            <p:spPr>
              <a:xfrm>
                <a:off x="652483" y="68368"/>
                <a:ext cx="1644011" cy="46824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ru-RU" sz="2000" kern="1200" dirty="0" smtClean="0">
                    <a:latin typeface="Gungsuh" pitchFamily="18" charset="-127"/>
                    <a:ea typeface="Gungsuh" pitchFamily="18" charset="-127"/>
                  </a:rPr>
                  <a:t>Услуги</a:t>
                </a:r>
                <a:endParaRPr lang="ru-RU" sz="2000" kern="1200" dirty="0">
                  <a:latin typeface="Gungsuh" pitchFamily="18" charset="-127"/>
                  <a:ea typeface="Gungsuh" pitchFamily="18" charset="-127"/>
                </a:endParaRPr>
              </a:p>
            </p:txBody>
          </p:sp>
        </p:grpSp>
        <p:grpSp>
          <p:nvGrpSpPr>
            <p:cNvPr id="12" name="Группа 11"/>
            <p:cNvGrpSpPr/>
            <p:nvPr/>
          </p:nvGrpSpPr>
          <p:grpSpPr>
            <a:xfrm>
              <a:off x="5357818" y="142852"/>
              <a:ext cx="1857387" cy="604974"/>
              <a:chOff x="412460" y="5"/>
              <a:chExt cx="2124057" cy="604974"/>
            </a:xfrm>
            <a:scene3d>
              <a:camera prst="orthographicFront"/>
              <a:lightRig rig="flat" dir="t"/>
            </a:scene3d>
          </p:grpSpPr>
          <p:sp>
            <p:nvSpPr>
              <p:cNvPr id="13" name="Параллелограмм 12"/>
              <p:cNvSpPr/>
              <p:nvPr/>
            </p:nvSpPr>
            <p:spPr>
              <a:xfrm>
                <a:off x="412460" y="5"/>
                <a:ext cx="2124057" cy="604974"/>
              </a:xfrm>
              <a:prstGeom prst="parallelogram">
                <a:avLst/>
              </a:prstGeom>
              <a:solidFill>
                <a:srgbClr val="CC0000"/>
              </a:solidFill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rgbClr r="0" g="0" b="0"/>
              </a:fillRef>
              <a:effectRef idx="2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4" name="Параллелограмм 4"/>
              <p:cNvSpPr/>
              <p:nvPr/>
            </p:nvSpPr>
            <p:spPr>
              <a:xfrm>
                <a:off x="652483" y="68368"/>
                <a:ext cx="1644011" cy="46824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ru-RU" sz="2000" kern="1200" dirty="0" err="1" smtClean="0">
                    <a:latin typeface="Gungsuh" pitchFamily="18" charset="-127"/>
                    <a:ea typeface="Gungsuh" pitchFamily="18" charset="-127"/>
                  </a:rPr>
                  <a:t>Прайс</a:t>
                </a:r>
                <a:endParaRPr lang="ru-RU" sz="2000" kern="1200" dirty="0">
                  <a:latin typeface="Gungsuh" pitchFamily="18" charset="-127"/>
                  <a:ea typeface="Gungsuh" pitchFamily="18" charset="-127"/>
                </a:endParaRPr>
              </a:p>
            </p:txBody>
          </p:sp>
        </p:grpSp>
        <p:grpSp>
          <p:nvGrpSpPr>
            <p:cNvPr id="15" name="Группа 14"/>
            <p:cNvGrpSpPr/>
            <p:nvPr/>
          </p:nvGrpSpPr>
          <p:grpSpPr>
            <a:xfrm>
              <a:off x="7072330" y="142852"/>
              <a:ext cx="1857387" cy="604974"/>
              <a:chOff x="412460" y="5"/>
              <a:chExt cx="2124057" cy="604974"/>
            </a:xfrm>
            <a:scene3d>
              <a:camera prst="orthographicFront"/>
              <a:lightRig rig="flat" dir="t"/>
            </a:scene3d>
          </p:grpSpPr>
          <p:sp>
            <p:nvSpPr>
              <p:cNvPr id="16" name="Параллелограмм 15"/>
              <p:cNvSpPr/>
              <p:nvPr/>
            </p:nvSpPr>
            <p:spPr>
              <a:xfrm>
                <a:off x="412460" y="5"/>
                <a:ext cx="2124057" cy="604974"/>
              </a:xfrm>
              <a:prstGeom prst="parallelogram">
                <a:avLst/>
              </a:prstGeom>
              <a:solidFill>
                <a:srgbClr val="CC0000"/>
              </a:solidFill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rgbClr r="0" g="0" b="0"/>
              </a:fillRef>
              <a:effectRef idx="2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Параллелограмм 4">
                <a:hlinkClick r:id="rId5" action="ppaction://hlinksldjump"/>
              </p:cNvPr>
              <p:cNvSpPr/>
              <p:nvPr/>
            </p:nvSpPr>
            <p:spPr>
              <a:xfrm>
                <a:off x="575849" y="68368"/>
                <a:ext cx="1797279" cy="46824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ru-RU" sz="2000" kern="1200" dirty="0" smtClean="0">
                    <a:latin typeface="Gungsuh" pitchFamily="18" charset="-127"/>
                    <a:ea typeface="Gungsuh" pitchFamily="18" charset="-127"/>
                  </a:rPr>
                  <a:t>Контакты</a:t>
                </a:r>
                <a:endParaRPr lang="ru-RU" sz="2000" kern="1200" dirty="0">
                  <a:latin typeface="Gungsuh" pitchFamily="18" charset="-127"/>
                  <a:ea typeface="Gungsuh" pitchFamily="18" charset="-127"/>
                </a:endParaRPr>
              </a:p>
            </p:txBody>
          </p:sp>
        </p:grpSp>
      </p:grpSp>
      <p:grpSp>
        <p:nvGrpSpPr>
          <p:cNvPr id="23" name="Группа 22"/>
          <p:cNvGrpSpPr/>
          <p:nvPr/>
        </p:nvGrpSpPr>
        <p:grpSpPr>
          <a:xfrm>
            <a:off x="357158" y="142852"/>
            <a:ext cx="8072494" cy="443198"/>
            <a:chOff x="357158" y="214290"/>
            <a:chExt cx="8072494" cy="443198"/>
          </a:xfrm>
        </p:grpSpPr>
        <p:grpSp>
          <p:nvGrpSpPr>
            <p:cNvPr id="19" name="Группа 18"/>
            <p:cNvGrpSpPr/>
            <p:nvPr/>
          </p:nvGrpSpPr>
          <p:grpSpPr>
            <a:xfrm>
              <a:off x="2928926" y="214290"/>
              <a:ext cx="3071834" cy="428628"/>
              <a:chOff x="285720" y="285728"/>
              <a:chExt cx="8643998" cy="928694"/>
            </a:xfrm>
          </p:grpSpPr>
          <p:sp>
            <p:nvSpPr>
              <p:cNvPr id="20" name="Параллелограмм 19"/>
              <p:cNvSpPr/>
              <p:nvPr/>
            </p:nvSpPr>
            <p:spPr>
              <a:xfrm>
                <a:off x="642910" y="285728"/>
                <a:ext cx="8286808" cy="71438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1" name="Параллелограмм 20"/>
              <p:cNvSpPr/>
              <p:nvPr/>
            </p:nvSpPr>
            <p:spPr>
              <a:xfrm>
                <a:off x="285720" y="500042"/>
                <a:ext cx="8286808" cy="714380"/>
              </a:xfrm>
              <a:prstGeom prst="parallelogram">
                <a:avLst/>
              </a:prstGeom>
              <a:solidFill>
                <a:srgbClr val="CC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22" name="Прямоугольник 21"/>
            <p:cNvSpPr/>
            <p:nvPr/>
          </p:nvSpPr>
          <p:spPr>
            <a:xfrm>
              <a:off x="357158" y="214290"/>
              <a:ext cx="8072494" cy="4431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ru-RU" b="1" dirty="0" smtClean="0">
                  <a:solidFill>
                    <a:schemeClr val="bg1"/>
                  </a:solidFill>
                  <a:latin typeface="Gungsuh" pitchFamily="18" charset="-127"/>
                  <a:ea typeface="Gungsuh" pitchFamily="18" charset="-127"/>
                </a:rPr>
                <a:t>8 (800) 333-70-34</a:t>
              </a:r>
            </a:p>
          </p:txBody>
        </p:sp>
      </p:grpSp>
      <p:sp>
        <p:nvSpPr>
          <p:cNvPr id="24" name="Прямоугольный треугольник 23"/>
          <p:cNvSpPr/>
          <p:nvPr/>
        </p:nvSpPr>
        <p:spPr>
          <a:xfrm rot="5400000">
            <a:off x="-2437784" y="171568"/>
            <a:ext cx="2406650" cy="2438400"/>
          </a:xfrm>
          <a:prstGeom prst="rtTriangle">
            <a:avLst/>
          </a:prstGeom>
          <a:solidFill>
            <a:srgbClr val="CC0000"/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28" name="Picture 4"/>
          <p:cNvPicPr>
            <a:picLocks noChangeAspect="1" noChangeArrowheads="1"/>
          </p:cNvPicPr>
          <p:nvPr>
            <p:custDataLst>
              <p:custData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926" y="1844007"/>
            <a:ext cx="1885031" cy="1500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00623"/>
            <a:ext cx="1729169" cy="1819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4" descr="\\КБМ-ПК\outside\Презентация КБ1\Новый стиль\рекл материалы ИС\столы в корел\положение_3_-_43_ППС.png"/>
          <p:cNvPicPr>
            <a:picLocks noChangeAspect="1" noChangeArrowheads="1"/>
          </p:cNvPicPr>
          <p:nvPr/>
        </p:nvPicPr>
        <p:blipFill>
          <a:blip r:embed="rId8" cstate="print"/>
          <a:srcRect l="37451" t="5724" r="3069" b="2671"/>
          <a:stretch>
            <a:fillRect/>
          </a:stretch>
        </p:blipFill>
        <p:spPr bwMode="auto">
          <a:xfrm>
            <a:off x="6516216" y="3146372"/>
            <a:ext cx="1713910" cy="2116644"/>
          </a:xfrm>
          <a:prstGeom prst="rect">
            <a:avLst/>
          </a:prstGeom>
          <a:noFill/>
          <a:ln w="38100" cmpd="sng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>
            <p:custDataLst>
              <p:custData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21417"/>
            <a:ext cx="1885031" cy="1500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64" y="1402767"/>
            <a:ext cx="1729169" cy="1819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3" descr="C:\Users\Mihail\Desktop\гш\ручки\Безымянный1231231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139" y="3416857"/>
            <a:ext cx="2201979" cy="1873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\\КБМ-ПК\outside\Презентация КБ1\Новый стиль\рекл материалы ИС\столы в корел\aeasedzd.jpg"/>
          <p:cNvPicPr>
            <a:picLocks noChangeAspect="1" noChangeArrowheads="1"/>
          </p:cNvPicPr>
          <p:nvPr/>
        </p:nvPicPr>
        <p:blipFill>
          <a:blip r:embed="rId6"/>
          <a:srcRect l="4136" t="14745" r="44604" b="11137"/>
          <a:stretch>
            <a:fillRect/>
          </a:stretch>
        </p:blipFill>
        <p:spPr bwMode="auto">
          <a:xfrm>
            <a:off x="1119064" y="4466637"/>
            <a:ext cx="2123883" cy="2347448"/>
          </a:xfrm>
          <a:prstGeom prst="rect">
            <a:avLst/>
          </a:prstGeom>
          <a:noFill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4270" y="4353531"/>
            <a:ext cx="1229457" cy="2504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" descr="\\КБМ-ПК\outside\Презентация КБ1\Новый стиль\рекл материалы ИС\столы в корел\положение_3_-_43_ППС.png"/>
          <p:cNvPicPr>
            <a:picLocks noChangeAspect="1" noChangeArrowheads="1"/>
          </p:cNvPicPr>
          <p:nvPr/>
        </p:nvPicPr>
        <p:blipFill>
          <a:blip r:embed="rId8" cstate="print"/>
          <a:srcRect l="37451" t="5724" r="3069" b="2671"/>
          <a:stretch>
            <a:fillRect/>
          </a:stretch>
        </p:blipFill>
        <p:spPr bwMode="auto">
          <a:xfrm>
            <a:off x="7358082" y="1312356"/>
            <a:ext cx="1785918" cy="2116644"/>
          </a:xfrm>
          <a:prstGeom prst="rect">
            <a:avLst/>
          </a:prstGeom>
          <a:noFill/>
          <a:ln w="38100" cmpd="sng">
            <a:noFill/>
          </a:ln>
        </p:spPr>
      </p:pic>
      <p:sp>
        <p:nvSpPr>
          <p:cNvPr id="5" name="Параллелограмм 4"/>
          <p:cNvSpPr/>
          <p:nvPr/>
        </p:nvSpPr>
        <p:spPr>
          <a:xfrm>
            <a:off x="2438400" y="-1"/>
            <a:ext cx="6705600" cy="3429000"/>
          </a:xfrm>
          <a:prstGeom prst="parallelogram">
            <a:avLst>
              <a:gd name="adj" fmla="val 99260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ый треугольник 5"/>
          <p:cNvSpPr/>
          <p:nvPr/>
        </p:nvSpPr>
        <p:spPr>
          <a:xfrm rot="5400000">
            <a:off x="15875" y="-15876"/>
            <a:ext cx="2406650" cy="2438400"/>
          </a:xfrm>
          <a:prstGeom prst="rtTriangle">
            <a:avLst/>
          </a:prstGeom>
          <a:solidFill>
            <a:srgbClr val="CC0000"/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Прямоугольный треугольник 6"/>
          <p:cNvSpPr/>
          <p:nvPr/>
        </p:nvSpPr>
        <p:spPr>
          <a:xfrm rot="5400000">
            <a:off x="15875" y="3413124"/>
            <a:ext cx="2406650" cy="2438400"/>
          </a:xfrm>
          <a:prstGeom prst="rtTriangle">
            <a:avLst/>
          </a:prstGeom>
          <a:solidFill>
            <a:srgbClr val="4D4D4D"/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араллелограмм 7"/>
          <p:cNvSpPr/>
          <p:nvPr/>
        </p:nvSpPr>
        <p:spPr>
          <a:xfrm>
            <a:off x="2349500" y="3428999"/>
            <a:ext cx="6794500" cy="3429000"/>
          </a:xfrm>
          <a:prstGeom prst="parallelogram">
            <a:avLst>
              <a:gd name="adj" fmla="val 99260"/>
            </a:avLst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-14808" y="18465"/>
            <a:ext cx="2267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Интерактивные столы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5670656" y="101754"/>
            <a:ext cx="33986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Все столы и панели - </a:t>
            </a:r>
            <a:endParaRPr lang="ru-RU" sz="2000" b="1" dirty="0">
              <a:solidFill>
                <a:schemeClr val="bg1"/>
              </a:solidFill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5107801" y="501864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До 40 одновременных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касаний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3714744" y="1000108"/>
            <a:ext cx="36829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Антивандальные</a:t>
            </a:r>
          </a:p>
          <a:p>
            <a:pPr marL="285750" indent="-285750" algn="ct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       (сталь 1.5 мм,</a:t>
            </a:r>
          </a:p>
          <a:p>
            <a:pPr marL="285750" indent="-285750" algn="ct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закаленное стекло)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3005705" y="2782669"/>
            <a:ext cx="32399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Различные цветовые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          решения</a:t>
            </a:r>
          </a:p>
        </p:txBody>
      </p:sp>
      <p:sp>
        <p:nvSpPr>
          <p:cNvPr id="24" name="Овал 23"/>
          <p:cNvSpPr/>
          <p:nvPr/>
        </p:nvSpPr>
        <p:spPr>
          <a:xfrm>
            <a:off x="7286644" y="2428868"/>
            <a:ext cx="214314" cy="214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8" name="TextBox 27"/>
          <p:cNvSpPr txBox="1"/>
          <p:nvPr/>
        </p:nvSpPr>
        <p:spPr>
          <a:xfrm>
            <a:off x="-60700" y="3571876"/>
            <a:ext cx="24288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Характеристики</a:t>
            </a:r>
          </a:p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общие</a:t>
            </a:r>
            <a:endParaRPr lang="ru-RU" sz="1650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29" name="Прямоугольник 28"/>
          <p:cNvSpPr/>
          <p:nvPr/>
        </p:nvSpPr>
        <p:spPr>
          <a:xfrm>
            <a:off x="5375669" y="3575071"/>
            <a:ext cx="35361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Анти травматическое исполнение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4087849" y="4994030"/>
            <a:ext cx="34067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Все механизмы скрыты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внутри конструкции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31" name="Прямоугольник 30"/>
          <p:cNvSpPr/>
          <p:nvPr/>
        </p:nvSpPr>
        <p:spPr>
          <a:xfrm>
            <a:off x="2928926" y="6286520"/>
            <a:ext cx="28280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фирменный дизайн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40" name="Прямоугольник 39"/>
          <p:cNvSpPr/>
          <p:nvPr/>
        </p:nvSpPr>
        <p:spPr>
          <a:xfrm>
            <a:off x="3810372" y="1895889"/>
            <a:ext cx="3741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Интерфейс - USB, </a:t>
            </a:r>
          </a:p>
          <a:p>
            <a:pPr marL="285750" indent="-285750"/>
            <a:r>
              <a:rPr lang="en-US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         </a:t>
            </a:r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HDMI, </a:t>
            </a:r>
            <a:r>
              <a:rPr lang="en-US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E</a:t>
            </a:r>
            <a:r>
              <a:rPr lang="ru-RU" dirty="0" err="1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thernet</a:t>
            </a:r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,</a:t>
            </a:r>
            <a:endParaRPr lang="en-US" dirty="0" smtClean="0">
              <a:solidFill>
                <a:schemeClr val="bg1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pPr marL="285750" indent="-285750"/>
            <a:r>
              <a:rPr lang="en-US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        W</a:t>
            </a:r>
            <a:r>
              <a:rPr lang="ru-RU" dirty="0" err="1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</a:t>
            </a:r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-</a:t>
            </a:r>
            <a:r>
              <a:rPr lang="en-US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F</a:t>
            </a:r>
            <a:r>
              <a:rPr lang="ru-RU" dirty="0" err="1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i</a:t>
            </a:r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,</a:t>
            </a:r>
            <a:r>
              <a:rPr lang="en-US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аудио</a:t>
            </a:r>
          </a:p>
          <a:p>
            <a:pPr marL="342900" indent="-342900" algn="ctr"/>
            <a:endParaRPr lang="ru-RU" dirty="0">
              <a:solidFill>
                <a:schemeClr val="bg1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41" name="Прямоугольник 40"/>
          <p:cNvSpPr/>
          <p:nvPr/>
        </p:nvSpPr>
        <p:spPr>
          <a:xfrm>
            <a:off x="3643307" y="5723969"/>
            <a:ext cx="28408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Диагональ экрана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от 32</a:t>
            </a:r>
            <a:r>
              <a:rPr lang="en-US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” </a:t>
            </a: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до 65</a:t>
            </a:r>
            <a:r>
              <a:rPr lang="en-US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”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6" name="Прямоугольник 45"/>
          <p:cNvSpPr/>
          <p:nvPr/>
        </p:nvSpPr>
        <p:spPr>
          <a:xfrm>
            <a:off x="4572000" y="4214818"/>
            <a:ext cx="37899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Мощность компьютера- по желанию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Mihail\Desktop\гш\ручки\Безымянный1231231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5069348"/>
            <a:ext cx="2047031" cy="1741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Mihail\Desktop\положение_2124143_-_43_ППС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039" y="3693992"/>
            <a:ext cx="2507716" cy="2837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\\КБМ-ПК\outside\Презентация КБ1\Новый стиль\рекл материалы ИС\столы в корел\aeasedzd.jpg"/>
          <p:cNvPicPr>
            <a:picLocks noChangeAspect="1" noChangeArrowheads="1"/>
          </p:cNvPicPr>
          <p:nvPr/>
        </p:nvPicPr>
        <p:blipFill>
          <a:blip r:embed="rId4"/>
          <a:srcRect l="4136" t="14745" r="44604" b="11137"/>
          <a:stretch>
            <a:fillRect/>
          </a:stretch>
        </p:blipFill>
        <p:spPr bwMode="auto">
          <a:xfrm>
            <a:off x="1350487" y="642942"/>
            <a:ext cx="2292820" cy="2534168"/>
          </a:xfrm>
          <a:prstGeom prst="rect">
            <a:avLst/>
          </a:prstGeom>
          <a:noFill/>
        </p:spPr>
      </p:pic>
      <p:pic>
        <p:nvPicPr>
          <p:cNvPr id="10" name="Picture 4" descr="\\КБМ-ПК\outside\Презентация КБ1\Новый стиль\рекл материалы ИС\столы в корел\положение_3_-_43_ППС.png"/>
          <p:cNvPicPr>
            <a:picLocks noChangeAspect="1" noChangeArrowheads="1"/>
          </p:cNvPicPr>
          <p:nvPr/>
        </p:nvPicPr>
        <p:blipFill>
          <a:blip r:embed="rId5" cstate="print"/>
          <a:srcRect l="37451" t="5724" r="3069" b="2671"/>
          <a:stretch>
            <a:fillRect/>
          </a:stretch>
        </p:blipFill>
        <p:spPr bwMode="auto">
          <a:xfrm>
            <a:off x="7358082" y="1312356"/>
            <a:ext cx="1785918" cy="2116644"/>
          </a:xfrm>
          <a:prstGeom prst="rect">
            <a:avLst/>
          </a:prstGeom>
          <a:noFill/>
          <a:ln w="38100" cmpd="sng">
            <a:noFill/>
          </a:ln>
        </p:spPr>
      </p:pic>
      <p:sp>
        <p:nvSpPr>
          <p:cNvPr id="5" name="Параллелограмм 4"/>
          <p:cNvSpPr/>
          <p:nvPr/>
        </p:nvSpPr>
        <p:spPr>
          <a:xfrm>
            <a:off x="2438400" y="0"/>
            <a:ext cx="6705600" cy="3429000"/>
          </a:xfrm>
          <a:prstGeom prst="parallelogram">
            <a:avLst>
              <a:gd name="adj" fmla="val 99260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ый треугольник 5"/>
          <p:cNvSpPr/>
          <p:nvPr/>
        </p:nvSpPr>
        <p:spPr>
          <a:xfrm rot="5400000">
            <a:off x="15875" y="-15875"/>
            <a:ext cx="2406650" cy="2438400"/>
          </a:xfrm>
          <a:prstGeom prst="rtTriangle">
            <a:avLst/>
          </a:prstGeom>
          <a:solidFill>
            <a:srgbClr val="CC0000"/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Прямоугольный треугольник 6"/>
          <p:cNvSpPr/>
          <p:nvPr/>
        </p:nvSpPr>
        <p:spPr>
          <a:xfrm rot="5400000">
            <a:off x="15875" y="3413125"/>
            <a:ext cx="2406650" cy="2438400"/>
          </a:xfrm>
          <a:prstGeom prst="rtTriangle">
            <a:avLst/>
          </a:prstGeom>
          <a:solidFill>
            <a:srgbClr val="4D4D4D"/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араллелограмм 7"/>
          <p:cNvSpPr/>
          <p:nvPr/>
        </p:nvSpPr>
        <p:spPr>
          <a:xfrm>
            <a:off x="2349500" y="3429000"/>
            <a:ext cx="6794500" cy="3429000"/>
          </a:xfrm>
          <a:prstGeom prst="parallelogram">
            <a:avLst>
              <a:gd name="adj" fmla="val 99260"/>
            </a:avLst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0" y="-8442"/>
            <a:ext cx="207167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Интерактивный</a:t>
            </a:r>
          </a:p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подъемно –</a:t>
            </a:r>
          </a:p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поворотный</a:t>
            </a:r>
          </a:p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стол </a:t>
            </a:r>
            <a:endParaRPr lang="ru-RU" sz="1650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4567311" y="441714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Изменение по высоте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на 400 мм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3214678" y="5072074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Управление с экрана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            приводными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        механизмами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       при помощи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встроенного ПО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4" name="Овал 23"/>
          <p:cNvSpPr/>
          <p:nvPr/>
        </p:nvSpPr>
        <p:spPr>
          <a:xfrm>
            <a:off x="7286644" y="2428868"/>
            <a:ext cx="214314" cy="214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/>
          <p:cNvSpPr txBox="1"/>
          <p:nvPr/>
        </p:nvSpPr>
        <p:spPr>
          <a:xfrm>
            <a:off x="0" y="3571876"/>
            <a:ext cx="1763688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СТОЛ, НЕ ИМЕЮЩИЙ АНАЛОГОВ В МИРЕ</a:t>
            </a:r>
          </a:p>
          <a:p>
            <a:endParaRPr lang="ru-RU" sz="1650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5012643" y="3615613"/>
            <a:ext cx="35004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Изменение угла   </a:t>
            </a:r>
          </a:p>
          <a:p>
            <a:pPr algn="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наклона экрана на 90°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3" name="Прямоугольник 32"/>
          <p:cNvSpPr/>
          <p:nvPr/>
        </p:nvSpPr>
        <p:spPr>
          <a:xfrm>
            <a:off x="5580112" y="42777"/>
            <a:ext cx="32167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Использование 2 в 1: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как стол и как панель</a:t>
            </a:r>
          </a:p>
        </p:txBody>
      </p:sp>
      <p:sp>
        <p:nvSpPr>
          <p:cNvPr id="34" name="Прямоугольник 33"/>
          <p:cNvSpPr/>
          <p:nvPr/>
        </p:nvSpPr>
        <p:spPr>
          <a:xfrm>
            <a:off x="3926846" y="1724382"/>
            <a:ext cx="283601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обучение </a:t>
            </a:r>
            <a:r>
              <a:rPr lang="ru-RU" dirty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и презентации для                                      крупных </a:t>
            </a: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аудиторий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игры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работа</a:t>
            </a:r>
            <a:endParaRPr lang="ru-RU" dirty="0" smtClean="0"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35" name="Прямоугольник 34"/>
          <p:cNvSpPr/>
          <p:nvPr/>
        </p:nvSpPr>
        <p:spPr>
          <a:xfrm>
            <a:off x="4510330" y="741659"/>
            <a:ext cx="37407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«Флагманский» стол, использование в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широком диапазоне    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целей: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42908" y="1071546"/>
            <a:ext cx="10715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От </a:t>
            </a: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176 000</a:t>
            </a:r>
            <a:endParaRPr lang="ru-RU" sz="1600" dirty="0">
              <a:solidFill>
                <a:schemeClr val="bg1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304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 descr="C:\Users\Mihail\Desktop\столы в корел\55манюня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61" y="546450"/>
            <a:ext cx="3998330" cy="2796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Рисунок 30" descr="C:\Users\Mihail\Desktop\кровати\b833c6_21d28e7e5df34179b7ae4a97d1e4148a-mv2 (3)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1758" y="1714500"/>
            <a:ext cx="1992241" cy="17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Picture 4" descr="C:\Сучкова\сертификация\фото стола 43 ПС 600 белый\вид спереди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000892" y="5063476"/>
            <a:ext cx="2143108" cy="1794524"/>
          </a:xfrm>
          <a:prstGeom prst="rect">
            <a:avLst/>
          </a:prstGeom>
          <a:noFill/>
        </p:spPr>
      </p:pic>
      <p:pic>
        <p:nvPicPr>
          <p:cNvPr id="26" name="Picture 2" descr="\\КБМ-ПК\outside\Презентация КБ1\Новый стиль\рекл материалы ИС\столы в корел\Безымяннsadasdый-zsdzsdd1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28662" y="3922406"/>
            <a:ext cx="3143272" cy="2851289"/>
          </a:xfrm>
          <a:prstGeom prst="rect">
            <a:avLst/>
          </a:prstGeom>
          <a:noFill/>
        </p:spPr>
      </p:pic>
      <p:grpSp>
        <p:nvGrpSpPr>
          <p:cNvPr id="4" name="Группа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5" name="Параллелограмм 4"/>
            <p:cNvSpPr/>
            <p:nvPr/>
          </p:nvSpPr>
          <p:spPr>
            <a:xfrm>
              <a:off x="2438400" y="0"/>
              <a:ext cx="6705600" cy="3429000"/>
            </a:xfrm>
            <a:prstGeom prst="parallelogram">
              <a:avLst>
                <a:gd name="adj" fmla="val 99260"/>
              </a:avLst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Прямоугольный треугольник 5"/>
            <p:cNvSpPr/>
            <p:nvPr/>
          </p:nvSpPr>
          <p:spPr>
            <a:xfrm rot="5400000">
              <a:off x="15875" y="-15875"/>
              <a:ext cx="2406650" cy="2438400"/>
            </a:xfrm>
            <a:prstGeom prst="rtTriangle">
              <a:avLst/>
            </a:prstGeom>
            <a:solidFill>
              <a:srgbClr val="CC0000"/>
            </a:solidFill>
            <a:ln>
              <a:noFill/>
            </a:ln>
            <a:effec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Прямоугольный треугольник 6"/>
            <p:cNvSpPr/>
            <p:nvPr/>
          </p:nvSpPr>
          <p:spPr>
            <a:xfrm rot="5400000">
              <a:off x="15875" y="3413125"/>
              <a:ext cx="2406650" cy="2438400"/>
            </a:xfrm>
            <a:prstGeom prst="rtTriangle">
              <a:avLst/>
            </a:prstGeom>
            <a:solidFill>
              <a:srgbClr val="4D4D4D"/>
            </a:solidFill>
            <a:ln>
              <a:noFill/>
            </a:ln>
            <a:effec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Параллелограмм 7"/>
            <p:cNvSpPr/>
            <p:nvPr/>
          </p:nvSpPr>
          <p:spPr>
            <a:xfrm>
              <a:off x="2349500" y="3429000"/>
              <a:ext cx="6794500" cy="3429000"/>
            </a:xfrm>
            <a:prstGeom prst="parallelogram">
              <a:avLst>
                <a:gd name="adj" fmla="val 99260"/>
              </a:avLst>
            </a:pr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4" name="Овал 23"/>
          <p:cNvSpPr/>
          <p:nvPr/>
        </p:nvSpPr>
        <p:spPr>
          <a:xfrm>
            <a:off x="7286644" y="2428868"/>
            <a:ext cx="214314" cy="214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 26"/>
          <p:cNvSpPr/>
          <p:nvPr/>
        </p:nvSpPr>
        <p:spPr>
          <a:xfrm>
            <a:off x="3323142" y="5654104"/>
            <a:ext cx="30692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ru-RU" sz="160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</a:t>
            </a: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Укороченная        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             колонна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(с колесами – 669</a:t>
            </a:r>
            <a:r>
              <a:rPr lang="en-US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 мм,     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           без – 599 мм)</a:t>
            </a:r>
            <a:endParaRPr lang="ru-RU" dirty="0">
              <a:solidFill>
                <a:schemeClr val="bg1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0" y="3571876"/>
            <a:ext cx="2428892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Интерактивный</a:t>
            </a:r>
          </a:p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детский поворотный</a:t>
            </a:r>
          </a:p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стол</a:t>
            </a:r>
          </a:p>
          <a:p>
            <a:endParaRPr lang="ru-RU" sz="1650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5458538" y="3453275"/>
            <a:ext cx="30692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ru-RU" sz="1600" b="1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</a:t>
            </a: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Специальная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разработка нашего КБ для дошкольный   учреждений</a:t>
            </a:r>
            <a:endParaRPr lang="ru-RU" dirty="0">
              <a:solidFill>
                <a:schemeClr val="bg1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4466134" y="4703193"/>
            <a:ext cx="30692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ru-RU" sz="160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</a:t>
            </a: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Защита от доступа детей к управлению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           стола</a:t>
            </a:r>
            <a:endParaRPr lang="ru-RU" dirty="0">
              <a:solidFill>
                <a:schemeClr val="bg1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4393851" y="930256"/>
            <a:ext cx="35004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Изменение угла   </a:t>
            </a:r>
          </a:p>
          <a:p>
            <a:pPr algn="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наклона экрана на 90°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3" name="Прямоугольник 22"/>
          <p:cNvSpPr/>
          <p:nvPr/>
        </p:nvSpPr>
        <p:spPr>
          <a:xfrm>
            <a:off x="3172538" y="1806485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Управление с экрана</a:t>
            </a:r>
          </a:p>
          <a:p>
            <a:pPr algn="just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</a:t>
            </a:r>
            <a:r>
              <a:rPr lang="en-US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</a:t>
            </a: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    приводными</a:t>
            </a:r>
            <a:r>
              <a:rPr lang="en-US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</a:t>
            </a:r>
          </a:p>
          <a:p>
            <a:pPr algn="just"/>
            <a:r>
              <a:rPr lang="en-US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</a:t>
            </a: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 механизмами </a:t>
            </a:r>
            <a:endParaRPr lang="en-US" dirty="0" smtClean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  <a:p>
            <a:pPr algn="just"/>
            <a:r>
              <a:rPr lang="en-US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</a:t>
            </a: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   при помощи</a:t>
            </a:r>
            <a:endParaRPr lang="en-US" dirty="0" smtClean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  <a:p>
            <a:pPr algn="just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встроенного ПО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9" name="Прямоугольник 28"/>
          <p:cNvSpPr/>
          <p:nvPr/>
        </p:nvSpPr>
        <p:spPr>
          <a:xfrm>
            <a:off x="5242933" y="260648"/>
            <a:ext cx="35004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Высота стола 850 </a:t>
            </a:r>
            <a:r>
              <a:rPr lang="ru-RU" dirty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мм (с колесами</a:t>
            </a: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0" y="142852"/>
            <a:ext cx="2428892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Интерактивный</a:t>
            </a:r>
          </a:p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поворотный</a:t>
            </a:r>
          </a:p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стол</a:t>
            </a:r>
            <a:endParaRPr lang="ru-RU" sz="1650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0" y="928670"/>
            <a:ext cx="12034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От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176 </a:t>
            </a:r>
            <a:r>
              <a:rPr lang="ru-RU" dirty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000</a:t>
            </a:r>
            <a:r>
              <a:rPr lang="ru-RU" dirty="0">
                <a:solidFill>
                  <a:schemeClr val="bg1"/>
                </a:solidFill>
              </a:rPr>
              <a:t> </a:t>
            </a:r>
            <a:r>
              <a:rPr lang="ru-RU" dirty="0"/>
              <a:t> 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4" name="Прямоугольник 33"/>
          <p:cNvSpPr/>
          <p:nvPr/>
        </p:nvSpPr>
        <p:spPr>
          <a:xfrm>
            <a:off x="-214346" y="4572008"/>
            <a:ext cx="14267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От </a:t>
            </a: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176 </a:t>
            </a:r>
            <a:r>
              <a:rPr lang="ru-RU" sz="1600" dirty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000</a:t>
            </a:r>
            <a:r>
              <a:rPr lang="ru-RU" sz="1600" dirty="0">
                <a:solidFill>
                  <a:schemeClr val="bg1"/>
                </a:solidFill>
              </a:rPr>
              <a:t> </a:t>
            </a:r>
            <a:r>
              <a:rPr lang="ru-RU" sz="1600" dirty="0"/>
              <a:t> </a:t>
            </a:r>
            <a:endParaRPr lang="ru-RU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92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Mihail\Desktop\Безымянныasdasxczxdй-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202" y="3922731"/>
            <a:ext cx="1964216" cy="2618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Рисунок 23" descr="C:\Users\Mihail\Desktop\кровати\b833c6_21d28e7e5df34179b7ae4a97d1e4148a-mv2 (3)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1758" y="1714501"/>
            <a:ext cx="1992241" cy="171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6" descr="\\КБМ-ПК\outside\Презентация КБ1\Новый стиль\рекл материалы ИС\столы в корел\awwsd.jpg"/>
          <p:cNvPicPr>
            <a:picLocks noChangeAspect="1" noChangeArrowheads="1"/>
          </p:cNvPicPr>
          <p:nvPr/>
        </p:nvPicPr>
        <p:blipFill>
          <a:blip r:embed="rId4"/>
          <a:srcRect l="11012" t="19269" r="13070" b="25191"/>
          <a:stretch>
            <a:fillRect/>
          </a:stretch>
        </p:blipFill>
        <p:spPr bwMode="auto">
          <a:xfrm>
            <a:off x="6660231" y="5406015"/>
            <a:ext cx="2413269" cy="1135670"/>
          </a:xfrm>
          <a:prstGeom prst="rect">
            <a:avLst/>
          </a:prstGeom>
          <a:noFill/>
        </p:spPr>
      </p:pic>
      <p:pic>
        <p:nvPicPr>
          <p:cNvPr id="15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331640" y="428616"/>
            <a:ext cx="3050785" cy="2571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2" name="Группа 1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3" name="Параллелограмм 2"/>
            <p:cNvSpPr/>
            <p:nvPr/>
          </p:nvSpPr>
          <p:spPr>
            <a:xfrm>
              <a:off x="2438400" y="0"/>
              <a:ext cx="6705600" cy="3429000"/>
            </a:xfrm>
            <a:prstGeom prst="parallelogram">
              <a:avLst>
                <a:gd name="adj" fmla="val 99260"/>
              </a:avLst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bg1"/>
                </a:solidFill>
              </a:endParaRPr>
            </a:p>
          </p:txBody>
        </p:sp>
        <p:sp>
          <p:nvSpPr>
            <p:cNvPr id="4" name="Прямоугольный треугольник 3"/>
            <p:cNvSpPr/>
            <p:nvPr/>
          </p:nvSpPr>
          <p:spPr>
            <a:xfrm rot="5400000">
              <a:off x="15875" y="-15875"/>
              <a:ext cx="2406650" cy="2438400"/>
            </a:xfrm>
            <a:prstGeom prst="rtTriangle">
              <a:avLst/>
            </a:prstGeom>
            <a:solidFill>
              <a:srgbClr val="CC0000"/>
            </a:solidFill>
            <a:ln>
              <a:noFill/>
            </a:ln>
            <a:effec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bg1"/>
                </a:solidFill>
              </a:endParaRPr>
            </a:p>
          </p:txBody>
        </p:sp>
        <p:sp>
          <p:nvSpPr>
            <p:cNvPr id="5" name="Прямоугольный треугольник 4"/>
            <p:cNvSpPr/>
            <p:nvPr/>
          </p:nvSpPr>
          <p:spPr>
            <a:xfrm rot="5400000">
              <a:off x="15875" y="3413125"/>
              <a:ext cx="2406650" cy="2438400"/>
            </a:xfrm>
            <a:prstGeom prst="rtTriangle">
              <a:avLst/>
            </a:prstGeom>
            <a:solidFill>
              <a:srgbClr val="4D4D4D"/>
            </a:solidFill>
            <a:ln>
              <a:noFill/>
            </a:ln>
            <a:effec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bg1"/>
                </a:solidFill>
              </a:endParaRPr>
            </a:p>
          </p:txBody>
        </p:sp>
        <p:sp>
          <p:nvSpPr>
            <p:cNvPr id="6" name="Параллелограмм 5"/>
            <p:cNvSpPr/>
            <p:nvPr/>
          </p:nvSpPr>
          <p:spPr>
            <a:xfrm>
              <a:off x="2349500" y="3429000"/>
              <a:ext cx="6794500" cy="3429000"/>
            </a:xfrm>
            <a:prstGeom prst="parallelogram">
              <a:avLst>
                <a:gd name="adj" fmla="val 99260"/>
              </a:avLst>
            </a:pr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bg1"/>
                </a:solidFill>
              </a:endParaRPr>
            </a:p>
          </p:txBody>
        </p:sp>
      </p:grpSp>
      <p:sp>
        <p:nvSpPr>
          <p:cNvPr id="12" name="Прямоугольник 11"/>
          <p:cNvSpPr/>
          <p:nvPr/>
        </p:nvSpPr>
        <p:spPr>
          <a:xfrm>
            <a:off x="3643306" y="1714488"/>
            <a:ext cx="31347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Экран стола 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зафиксирован в 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стационарном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положении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3976073" y="4958834"/>
            <a:ext cx="33762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Настенные кронштейны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5072050" y="4172330"/>
            <a:ext cx="33462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В панель встроена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  </a:t>
            </a:r>
            <a:r>
              <a:rPr lang="en-US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Web-</a:t>
            </a: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камера 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5188989" y="556993"/>
            <a:ext cx="31124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Высота стола 703 </a:t>
            </a:r>
            <a:r>
              <a:rPr lang="ru-RU" dirty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мм (с колесами</a:t>
            </a: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-17654" y="36342"/>
            <a:ext cx="207167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Интерактивный</a:t>
            </a:r>
          </a:p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стационарный</a:t>
            </a:r>
          </a:p>
          <a:p>
            <a:r>
              <a:rPr lang="ru-RU" sz="165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стол</a:t>
            </a:r>
            <a:endParaRPr lang="ru-RU" sz="1650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0" y="3429000"/>
            <a:ext cx="2357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Интерактивная</a:t>
            </a:r>
          </a:p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панель</a:t>
            </a:r>
            <a:r>
              <a:rPr lang="en-US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3469418" y="5617546"/>
            <a:ext cx="30652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Передвижные стойки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407" y="4172111"/>
            <a:ext cx="12080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От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125 000</a:t>
            </a:r>
            <a:endParaRPr lang="ru-RU" dirty="0">
              <a:solidFill>
                <a:schemeClr val="bg1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-17654" y="878853"/>
            <a:ext cx="12320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От 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146 </a:t>
            </a:r>
            <a:r>
              <a:rPr lang="ru-RU" dirty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300</a:t>
            </a:r>
            <a:r>
              <a:rPr lang="ru-RU" dirty="0"/>
              <a:t>  </a:t>
            </a:r>
            <a:endParaRPr lang="ru-RU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/>
          <a:srcRect r="13173"/>
          <a:stretch>
            <a:fillRect/>
          </a:stretch>
        </p:blipFill>
        <p:spPr bwMode="auto">
          <a:xfrm>
            <a:off x="6715140" y="4833024"/>
            <a:ext cx="2286016" cy="1890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pic>
        <p:nvPicPr>
          <p:cNvPr id="1031" name="Picture 7" descr="C:\Сучкова\Презентация КБ1\СЭ3.002.000.СБ.JPG"/>
          <p:cNvPicPr>
            <a:picLocks noChangeAspect="1" noChangeArrowheads="1"/>
          </p:cNvPicPr>
          <p:nvPr/>
        </p:nvPicPr>
        <p:blipFill>
          <a:blip r:embed="rId3" cstate="print"/>
          <a:srcRect l="29557" t="12002" r="34833" b="17430"/>
          <a:stretch>
            <a:fillRect/>
          </a:stretch>
        </p:blipFill>
        <p:spPr bwMode="auto">
          <a:xfrm>
            <a:off x="1142976" y="4071942"/>
            <a:ext cx="2522311" cy="2428892"/>
          </a:xfrm>
          <a:prstGeom prst="rect">
            <a:avLst/>
          </a:prstGeom>
          <a:noFill/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 cstate="print"/>
          <a:srcRect l="16015" t="12500" r="27148" b="13541"/>
          <a:stretch>
            <a:fillRect/>
          </a:stretch>
        </p:blipFill>
        <p:spPr bwMode="auto">
          <a:xfrm>
            <a:off x="6643702" y="1598884"/>
            <a:ext cx="2500299" cy="1830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/>
          <a:srcRect l="4940" t="7661" r="9446" b="6451"/>
          <a:stretch>
            <a:fillRect/>
          </a:stretch>
        </p:blipFill>
        <p:spPr bwMode="auto">
          <a:xfrm>
            <a:off x="714348" y="785794"/>
            <a:ext cx="3211691" cy="2000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grpSp>
        <p:nvGrpSpPr>
          <p:cNvPr id="2" name="Группа 1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3" name="Параллелограмм 2"/>
            <p:cNvSpPr/>
            <p:nvPr/>
          </p:nvSpPr>
          <p:spPr>
            <a:xfrm>
              <a:off x="2438400" y="0"/>
              <a:ext cx="6705600" cy="3429000"/>
            </a:xfrm>
            <a:prstGeom prst="parallelogram">
              <a:avLst>
                <a:gd name="adj" fmla="val 99260"/>
              </a:avLst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Прямоугольный треугольник 3"/>
            <p:cNvSpPr/>
            <p:nvPr/>
          </p:nvSpPr>
          <p:spPr>
            <a:xfrm rot="5400000">
              <a:off x="15875" y="-15875"/>
              <a:ext cx="2406650" cy="2438400"/>
            </a:xfrm>
            <a:prstGeom prst="rtTriangle">
              <a:avLst/>
            </a:prstGeom>
            <a:solidFill>
              <a:srgbClr val="CC0000"/>
            </a:solidFill>
            <a:ln>
              <a:noFill/>
            </a:ln>
            <a:effec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" name="Прямоугольный треугольник 4"/>
            <p:cNvSpPr/>
            <p:nvPr/>
          </p:nvSpPr>
          <p:spPr>
            <a:xfrm rot="5400000">
              <a:off x="15875" y="3413125"/>
              <a:ext cx="2406650" cy="2438400"/>
            </a:xfrm>
            <a:prstGeom prst="rtTriangle">
              <a:avLst/>
            </a:prstGeom>
            <a:solidFill>
              <a:srgbClr val="4D4D4D"/>
            </a:solidFill>
            <a:ln>
              <a:noFill/>
            </a:ln>
            <a:effec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" name="Параллелограмм 5"/>
            <p:cNvSpPr/>
            <p:nvPr/>
          </p:nvSpPr>
          <p:spPr>
            <a:xfrm>
              <a:off x="2349500" y="3429000"/>
              <a:ext cx="6794500" cy="3429000"/>
            </a:xfrm>
            <a:prstGeom prst="parallelogram">
              <a:avLst>
                <a:gd name="adj" fmla="val 99260"/>
              </a:avLst>
            </a:pr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7" name="Прямоугольник 6"/>
          <p:cNvSpPr/>
          <p:nvPr/>
        </p:nvSpPr>
        <p:spPr>
          <a:xfrm>
            <a:off x="0" y="142852"/>
            <a:ext cx="22145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Проекционный экран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0" y="3571876"/>
            <a:ext cx="22145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Сферический экран</a:t>
            </a:r>
          </a:p>
        </p:txBody>
      </p:sp>
      <p:sp>
        <p:nvSpPr>
          <p:cNvPr id="17" name="Прямоугольник 16"/>
          <p:cNvSpPr/>
          <p:nvPr/>
        </p:nvSpPr>
        <p:spPr>
          <a:xfrm>
            <a:off x="4572000" y="142852"/>
            <a:ext cx="49903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90600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Изготовление</a:t>
            </a:r>
          </a:p>
          <a:p>
            <a:pPr marL="714375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          металлических</a:t>
            </a:r>
          </a:p>
          <a:p>
            <a:pPr marL="714375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           конструкций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3714744" y="1071546"/>
            <a:ext cx="49903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90600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Изготовление</a:t>
            </a:r>
          </a:p>
          <a:p>
            <a:pPr marL="714375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             кронштейнов</a:t>
            </a:r>
          </a:p>
          <a:p>
            <a:pPr marL="714375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      для проекторов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2643174" y="2214554"/>
            <a:ext cx="49903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90600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Различный угол </a:t>
            </a:r>
          </a:p>
          <a:p>
            <a:pPr marL="990600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                    обзора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4429124" y="3714752"/>
            <a:ext cx="49903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90600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Изготовление</a:t>
            </a:r>
          </a:p>
          <a:p>
            <a:pPr marL="714375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          металлических</a:t>
            </a:r>
          </a:p>
          <a:p>
            <a:pPr marL="714375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           конструкций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3428992" y="4714884"/>
            <a:ext cx="49903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90600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Изготовление</a:t>
            </a:r>
          </a:p>
          <a:p>
            <a:pPr marL="714375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 стеклопластикового</a:t>
            </a:r>
          </a:p>
          <a:p>
            <a:pPr marL="714375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                    экрана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2428860" y="5786454"/>
            <a:ext cx="49903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90600">
              <a:buFont typeface="Wingdings" pitchFamily="2" charset="2"/>
              <a:buChar char="ü"/>
            </a:pPr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Звукопроницаемый</a:t>
            </a:r>
          </a:p>
          <a:p>
            <a:pPr marL="990600"/>
            <a:r>
              <a:rPr lang="ru-RU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  <a:cs typeface="Consolas" pitchFamily="49" charset="0"/>
              </a:rPr>
              <a:t>                        экран</a:t>
            </a:r>
            <a:endParaRPr lang="ru-RU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/>
          <p:cNvGrpSpPr/>
          <p:nvPr/>
        </p:nvGrpSpPr>
        <p:grpSpPr>
          <a:xfrm>
            <a:off x="1089397" y="1285860"/>
            <a:ext cx="6965205" cy="4286280"/>
            <a:chOff x="857224" y="1500174"/>
            <a:chExt cx="7358114" cy="4786346"/>
          </a:xfrm>
        </p:grpSpPr>
        <p:sp>
          <p:nvSpPr>
            <p:cNvPr id="14" name="Параллелограмм 13"/>
            <p:cNvSpPr/>
            <p:nvPr/>
          </p:nvSpPr>
          <p:spPr>
            <a:xfrm>
              <a:off x="1428728" y="1500174"/>
              <a:ext cx="6786610" cy="4429156"/>
            </a:xfrm>
            <a:prstGeom prst="parallelogram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grpSp>
          <p:nvGrpSpPr>
            <p:cNvPr id="13" name="Группа 12"/>
            <p:cNvGrpSpPr/>
            <p:nvPr/>
          </p:nvGrpSpPr>
          <p:grpSpPr>
            <a:xfrm>
              <a:off x="857224" y="1857364"/>
              <a:ext cx="6786610" cy="4429156"/>
              <a:chOff x="857224" y="2143116"/>
              <a:chExt cx="6643734" cy="4214842"/>
            </a:xfrm>
          </p:grpSpPr>
          <p:sp>
            <p:nvSpPr>
              <p:cNvPr id="4" name="Параллелограмм 3"/>
              <p:cNvSpPr/>
              <p:nvPr/>
            </p:nvSpPr>
            <p:spPr>
              <a:xfrm>
                <a:off x="857224" y="2143116"/>
                <a:ext cx="6643734" cy="4214842"/>
              </a:xfrm>
              <a:prstGeom prst="parallelogram">
                <a:avLst/>
              </a:prstGeom>
              <a:solidFill>
                <a:srgbClr val="CC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8" name="Прямоугольник 7"/>
              <p:cNvSpPr/>
              <p:nvPr/>
            </p:nvSpPr>
            <p:spPr>
              <a:xfrm>
                <a:off x="2113169" y="2258684"/>
                <a:ext cx="4572000" cy="39246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ru-RU" dirty="0" smtClean="0">
                    <a:solidFill>
                      <a:schemeClr val="bg1"/>
                    </a:solidFill>
                    <a:latin typeface="Gungsuh" pitchFamily="18" charset="-127"/>
                    <a:ea typeface="Gungsuh" pitchFamily="18" charset="-127"/>
                  </a:rPr>
                  <a:t>ООО «КБ1» образовано в 2006 г.</a:t>
                </a:r>
              </a:p>
              <a:p>
                <a:pPr algn="ctr"/>
                <a:endParaRPr lang="ru-RU" dirty="0" smtClean="0">
                  <a:solidFill>
                    <a:schemeClr val="bg1"/>
                  </a:solidFill>
                  <a:latin typeface="Gungsuh" pitchFamily="18" charset="-127"/>
                  <a:ea typeface="Gungsuh" pitchFamily="18" charset="-127"/>
                </a:endParaRPr>
              </a:p>
              <a:p>
                <a:pPr algn="ctr"/>
                <a:r>
                  <a:rPr lang="ru-RU" dirty="0" smtClean="0">
                    <a:solidFill>
                      <a:schemeClr val="bg1"/>
                    </a:solidFill>
                    <a:latin typeface="Gungsuh" pitchFamily="18" charset="-127"/>
                    <a:ea typeface="Gungsuh" pitchFamily="18" charset="-127"/>
                  </a:rPr>
                  <a:t>Основной деятельностью компании является проектирование и изготовление оборудования среднего машиностроения:</a:t>
                </a:r>
              </a:p>
              <a:p>
                <a:pPr>
                  <a:buFont typeface="Wingdings" pitchFamily="2" charset="2"/>
                  <a:buChar char="ü"/>
                </a:pPr>
                <a:r>
                  <a:rPr lang="ru-RU" dirty="0" smtClean="0">
                    <a:solidFill>
                      <a:schemeClr val="bg1"/>
                    </a:solidFill>
                    <a:latin typeface="Gungsuh" pitchFamily="18" charset="-127"/>
                    <a:ea typeface="Gungsuh" pitchFamily="18" charset="-127"/>
                  </a:rPr>
                  <a:t> приборостроение</a:t>
                </a:r>
              </a:p>
              <a:p>
                <a:pPr>
                  <a:buFont typeface="Wingdings" pitchFamily="2" charset="2"/>
                  <a:buChar char="ü"/>
                </a:pPr>
                <a:r>
                  <a:rPr lang="ru-RU" dirty="0" smtClean="0">
                    <a:solidFill>
                      <a:schemeClr val="bg1"/>
                    </a:solidFill>
                    <a:latin typeface="Gungsuh" pitchFamily="18" charset="-127"/>
                    <a:ea typeface="Gungsuh" pitchFamily="18" charset="-127"/>
                  </a:rPr>
                  <a:t> станкостроение </a:t>
                </a:r>
              </a:p>
              <a:p>
                <a:pPr>
                  <a:buFont typeface="Wingdings" pitchFamily="2" charset="2"/>
                  <a:buChar char="ü"/>
                </a:pPr>
                <a:r>
                  <a:rPr lang="ru-RU" dirty="0" smtClean="0">
                    <a:solidFill>
                      <a:schemeClr val="bg1"/>
                    </a:solidFill>
                    <a:latin typeface="Gungsuh" pitchFamily="18" charset="-127"/>
                    <a:ea typeface="Gungsuh" pitchFamily="18" charset="-127"/>
                  </a:rPr>
                  <a:t> обучающие тренажеры</a:t>
                </a:r>
              </a:p>
              <a:p>
                <a:pPr>
                  <a:buFont typeface="Wingdings" pitchFamily="2" charset="2"/>
                  <a:buChar char="ü"/>
                </a:pPr>
                <a:r>
                  <a:rPr lang="ru-RU" dirty="0" smtClean="0">
                    <a:solidFill>
                      <a:schemeClr val="bg1"/>
                    </a:solidFill>
                    <a:latin typeface="Gungsuh" pitchFamily="18" charset="-127"/>
                    <a:ea typeface="Gungsuh" pitchFamily="18" charset="-127"/>
                  </a:rPr>
                  <a:t> различные металлоконструкции</a:t>
                </a:r>
              </a:p>
              <a:p>
                <a:pPr>
                  <a:buFont typeface="Wingdings" pitchFamily="2" charset="2"/>
                  <a:buChar char="ü"/>
                </a:pPr>
                <a:r>
                  <a:rPr lang="ru-RU" dirty="0" smtClean="0">
                    <a:solidFill>
                      <a:schemeClr val="bg1"/>
                    </a:solidFill>
                    <a:latin typeface="Gungsuh" pitchFamily="18" charset="-127"/>
                    <a:ea typeface="Gungsuh" pitchFamily="18" charset="-127"/>
                  </a:rPr>
                  <a:t> изделия из стеклопластика</a:t>
                </a:r>
              </a:p>
            </p:txBody>
          </p:sp>
        </p:grpSp>
      </p:grpSp>
      <p:grpSp>
        <p:nvGrpSpPr>
          <p:cNvPr id="9" name="Группа 8"/>
          <p:cNvGrpSpPr/>
          <p:nvPr/>
        </p:nvGrpSpPr>
        <p:grpSpPr>
          <a:xfrm>
            <a:off x="250001" y="142852"/>
            <a:ext cx="8643998" cy="928694"/>
            <a:chOff x="285720" y="285728"/>
            <a:chExt cx="8643998" cy="928694"/>
          </a:xfrm>
        </p:grpSpPr>
        <p:sp>
          <p:nvSpPr>
            <p:cNvPr id="15" name="Параллелограмм 14"/>
            <p:cNvSpPr/>
            <p:nvPr/>
          </p:nvSpPr>
          <p:spPr>
            <a:xfrm>
              <a:off x="642910" y="285728"/>
              <a:ext cx="8286808" cy="714380"/>
            </a:xfrm>
            <a:prstGeom prst="parallelogram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Параллелограмм 11"/>
            <p:cNvSpPr/>
            <p:nvPr/>
          </p:nvSpPr>
          <p:spPr>
            <a:xfrm>
              <a:off x="285720" y="500042"/>
              <a:ext cx="8286808" cy="714380"/>
            </a:xfrm>
            <a:prstGeom prst="parallelogram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93075" y="571480"/>
              <a:ext cx="50850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800" dirty="0" smtClean="0">
                  <a:solidFill>
                    <a:schemeClr val="bg1"/>
                  </a:solidFill>
                  <a:latin typeface="Gungsuh" pitchFamily="18" charset="-127"/>
                  <a:ea typeface="Gungsuh" pitchFamily="18" charset="-127"/>
                </a:rPr>
                <a:t>Информация о компании</a:t>
              </a:r>
              <a:endParaRPr lang="ru-RU" sz="2800" dirty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endParaRPr>
            </a:p>
          </p:txBody>
        </p:sp>
      </p:grpSp>
      <p:grpSp>
        <p:nvGrpSpPr>
          <p:cNvPr id="16" name="Группа 15"/>
          <p:cNvGrpSpPr/>
          <p:nvPr/>
        </p:nvGrpSpPr>
        <p:grpSpPr>
          <a:xfrm>
            <a:off x="250001" y="6072206"/>
            <a:ext cx="8643998" cy="571480"/>
            <a:chOff x="285720" y="285728"/>
            <a:chExt cx="8643998" cy="928694"/>
          </a:xfrm>
        </p:grpSpPr>
        <p:sp>
          <p:nvSpPr>
            <p:cNvPr id="17" name="Параллелограмм 16"/>
            <p:cNvSpPr/>
            <p:nvPr/>
          </p:nvSpPr>
          <p:spPr>
            <a:xfrm>
              <a:off x="642910" y="285728"/>
              <a:ext cx="8286808" cy="714380"/>
            </a:xfrm>
            <a:prstGeom prst="parallelogram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" name="Параллелограмм 17"/>
            <p:cNvSpPr/>
            <p:nvPr/>
          </p:nvSpPr>
          <p:spPr>
            <a:xfrm>
              <a:off x="285720" y="500042"/>
              <a:ext cx="8286808" cy="714380"/>
            </a:xfrm>
            <a:prstGeom prst="parallelogram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357158" y="6143644"/>
            <a:ext cx="807249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sensorstol@mail.ru</a:t>
            </a:r>
            <a:r>
              <a:rPr lang="ru-RU" b="1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        8 (800) 333-70-34 (звонок бесплатный)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Группа 1"/>
          <p:cNvGrpSpPr/>
          <p:nvPr/>
        </p:nvGrpSpPr>
        <p:grpSpPr>
          <a:xfrm>
            <a:off x="1500166" y="1214422"/>
            <a:ext cx="7215238" cy="3700336"/>
            <a:chOff x="928662" y="1571612"/>
            <a:chExt cx="7215238" cy="3700336"/>
          </a:xfrm>
        </p:grpSpPr>
        <p:sp>
          <p:nvSpPr>
            <p:cNvPr id="3" name="Параллелограмм 2"/>
            <p:cNvSpPr/>
            <p:nvPr/>
          </p:nvSpPr>
          <p:spPr>
            <a:xfrm>
              <a:off x="2571736" y="1571612"/>
              <a:ext cx="5572164" cy="2914518"/>
            </a:xfrm>
            <a:prstGeom prst="parallelogram">
              <a:avLst/>
            </a:prstGeom>
            <a:solidFill>
              <a:srgbClr val="4D4D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Параллелограмм 3"/>
            <p:cNvSpPr/>
            <p:nvPr/>
          </p:nvSpPr>
          <p:spPr>
            <a:xfrm>
              <a:off x="928662" y="2357430"/>
              <a:ext cx="5572164" cy="2914518"/>
            </a:xfrm>
            <a:prstGeom prst="parallelogram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5" name="Прямоугольник 4"/>
          <p:cNvSpPr/>
          <p:nvPr/>
        </p:nvSpPr>
        <p:spPr>
          <a:xfrm>
            <a:off x="1285852" y="2367171"/>
            <a:ext cx="621510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200" b="1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www.sensorstol.com</a:t>
            </a:r>
            <a:endParaRPr lang="ru-RU" sz="2200" dirty="0" smtClean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sz="2200" b="1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sensorstol@mail.ru</a:t>
            </a:r>
            <a:endParaRPr lang="en-US" sz="2200" dirty="0" smtClean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ru-RU" sz="2200" b="1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8 (800) 333-70-34</a:t>
            </a:r>
          </a:p>
          <a:p>
            <a:pPr algn="ctr">
              <a:lnSpc>
                <a:spcPct val="150000"/>
              </a:lnSpc>
            </a:pPr>
            <a:r>
              <a:rPr lang="ru-RU" sz="2200" dirty="0" smtClean="0">
                <a:solidFill>
                  <a:schemeClr val="bg1"/>
                </a:solidFill>
                <a:latin typeface="Gungsuh" pitchFamily="18" charset="-127"/>
                <a:ea typeface="Gungsuh" pitchFamily="18" charset="-127"/>
              </a:rPr>
              <a:t>(звонок бесплатный)</a:t>
            </a:r>
            <a:endParaRPr lang="ru-RU" sz="2200" dirty="0">
              <a:solidFill>
                <a:schemeClr val="bg1"/>
              </a:solidFill>
              <a:latin typeface="Gungsuh" pitchFamily="18" charset="-127"/>
              <a:ea typeface="Gungsuh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c55ab132-0a22-4268-9a70-dfc7c9cf9915" Revision="1" Stencil="System.MyShapes" StencilVersion="1.0"/>
</Control>
</file>

<file path=customXml/item2.xml><?xml version="1.0" encoding="utf-8"?>
<Control xmlns="http://schemas.microsoft.com/VisualStudio/2011/storyboarding/control">
  <Id Name="c55ab132-0a22-4268-9a70-dfc7c9cf9915" Revision="1" Stencil="System.MyShapes" StencilVersion="1.0"/>
</Control>
</file>

<file path=customXml/itemProps1.xml><?xml version="1.0" encoding="utf-8"?>
<ds:datastoreItem xmlns:ds="http://schemas.openxmlformats.org/officeDocument/2006/customXml" ds:itemID="{1D996FD2-D9A4-45D2-A6F8-FA33A493507E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F1F86AD2-C07C-4859-B02E-0F09B9E06597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3556</TotalTime>
  <Words>351</Words>
  <Application>Microsoft Office PowerPoint</Application>
  <PresentationFormat>Экран (4:3)</PresentationFormat>
  <Paragraphs>128</Paragraphs>
  <Slides>8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Пользователь Windows</dc:creator>
  <cp:lastModifiedBy>Sonek</cp:lastModifiedBy>
  <cp:revision>74</cp:revision>
  <dcterms:created xsi:type="dcterms:W3CDTF">2018-02-26T08:38:06Z</dcterms:created>
  <dcterms:modified xsi:type="dcterms:W3CDTF">2018-04-11T13:05:07Z</dcterms:modified>
</cp:coreProperties>
</file>

<file path=docProps/thumbnail.jpeg>
</file>